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65" r:id="rId3"/>
    <p:sldId id="266" r:id="rId4"/>
    <p:sldId id="337" r:id="rId5"/>
    <p:sldId id="363" r:id="rId6"/>
    <p:sldId id="342" r:id="rId7"/>
    <p:sldId id="364" r:id="rId8"/>
    <p:sldId id="338" r:id="rId9"/>
    <p:sldId id="314" r:id="rId10"/>
    <p:sldId id="347" r:id="rId11"/>
    <p:sldId id="365" r:id="rId12"/>
    <p:sldId id="366" r:id="rId13"/>
    <p:sldId id="367" r:id="rId14"/>
    <p:sldId id="339" r:id="rId15"/>
    <p:sldId id="397" r:id="rId16"/>
    <p:sldId id="370" r:id="rId17"/>
    <p:sldId id="382" r:id="rId18"/>
    <p:sldId id="348" r:id="rId19"/>
    <p:sldId id="368" r:id="rId20"/>
    <p:sldId id="340" r:id="rId21"/>
    <p:sldId id="352" r:id="rId22"/>
    <p:sldId id="392" r:id="rId23"/>
    <p:sldId id="393" r:id="rId24"/>
    <p:sldId id="323" r:id="rId25"/>
    <p:sldId id="305" r:id="rId26"/>
    <p:sldId id="3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0B2"/>
    <a:srgbClr val="808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43"/>
    <p:restoredTop sz="96301" autoAdjust="0"/>
  </p:normalViewPr>
  <p:slideViewPr>
    <p:cSldViewPr snapToGrid="0">
      <p:cViewPr>
        <p:scale>
          <a:sx n="50" d="100"/>
          <a:sy n="50" d="100"/>
        </p:scale>
        <p:origin x="704" y="1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DD796-EDAD-43B2-AE5D-1814E38FA6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EA8D-E2BF-443B-876B-91F439CDF2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版式-纯色背景-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>
          <a:xfrm>
            <a:off x="5588000" y="1295400"/>
            <a:ext cx="5525427" cy="1828800"/>
          </a:xfrm>
        </p:spPr>
        <p:txBody>
          <a:bodyPr>
            <a:normAutofit/>
          </a:bodyPr>
          <a:lstStyle>
            <a:lvl1pPr>
              <a:defRPr sz="4265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0" y="3289300"/>
            <a:ext cx="5525427" cy="1270981"/>
          </a:xfrm>
        </p:spPr>
        <p:txBody>
          <a:bodyPr>
            <a:normAutofit/>
          </a:bodyPr>
          <a:lstStyle>
            <a:lvl1pPr marL="0" indent="0">
              <a:buNone/>
              <a:defRPr sz="21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报告人</a:t>
            </a:r>
            <a:endParaRPr lang="en-US" altLang="zh-CN" dirty="0"/>
          </a:p>
          <a:p>
            <a:pPr lvl="0"/>
            <a:r>
              <a:rPr lang="zh-CN" altLang="en-US" dirty="0"/>
              <a:t>组织机构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7" y="250232"/>
            <a:ext cx="1891915" cy="548656"/>
          </a:xfrm>
          <a:prstGeom prst="rect">
            <a:avLst/>
          </a:prstGeom>
        </p:spPr>
      </p:pic>
      <p:sp>
        <p:nvSpPr>
          <p:cNvPr id="17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0" y="4725381"/>
            <a:ext cx="5525427" cy="430819"/>
          </a:xfrm>
        </p:spPr>
        <p:txBody>
          <a:bodyPr>
            <a:normAutofit/>
          </a:bodyPr>
          <a:lstStyle>
            <a:lvl1pPr marL="0" indent="0">
              <a:buNone/>
              <a:defRPr sz="21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报告时间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ṧľidê"/>
          <p:cNvSpPr/>
          <p:nvPr/>
        </p:nvSpPr>
        <p:spPr bwMode="auto">
          <a:xfrm rot="13500000">
            <a:off x="-930105" y="3969472"/>
            <a:ext cx="1860208" cy="1860208"/>
          </a:xfrm>
          <a:custGeom>
            <a:avLst/>
            <a:gdLst>
              <a:gd name="connsiteX0" fmla="*/ 0 w 2304255"/>
              <a:gd name="connsiteY0" fmla="*/ 0 h 2304255"/>
              <a:gd name="connsiteX1" fmla="*/ 2304255 w 2304255"/>
              <a:gd name="connsiteY1" fmla="*/ 2304255 h 2304255"/>
              <a:gd name="connsiteX2" fmla="*/ 0 w 2304255"/>
              <a:gd name="connsiteY2" fmla="*/ 2304255 h 2304255"/>
              <a:gd name="connsiteX3" fmla="*/ 0 w 2304255"/>
              <a:gd name="connsiteY3" fmla="*/ 0 h 23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255" h="2304255">
                <a:moveTo>
                  <a:pt x="0" y="0"/>
                </a:moveTo>
                <a:lnTo>
                  <a:pt x="2304255" y="2304255"/>
                </a:lnTo>
                <a:lnTo>
                  <a:pt x="0" y="2304255"/>
                </a:lnTo>
                <a:lnTo>
                  <a:pt x="0" y="0"/>
                </a:lnTo>
                <a:close/>
              </a:path>
            </a:pathLst>
          </a:custGeom>
          <a:solidFill>
            <a:srgbClr val="60CBAC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ïşľíḓe"/>
          <p:cNvSpPr/>
          <p:nvPr/>
        </p:nvSpPr>
        <p:spPr bwMode="auto">
          <a:xfrm rot="2700000">
            <a:off x="-930109" y="1051361"/>
            <a:ext cx="1860208" cy="1860208"/>
          </a:xfrm>
          <a:custGeom>
            <a:avLst/>
            <a:gdLst>
              <a:gd name="connsiteX0" fmla="*/ 2304256 w 2304256"/>
              <a:gd name="connsiteY0" fmla="*/ 0 h 2304256"/>
              <a:gd name="connsiteX1" fmla="*/ 2304256 w 2304256"/>
              <a:gd name="connsiteY1" fmla="*/ 2304256 h 2304256"/>
              <a:gd name="connsiteX2" fmla="*/ 2304255 w 2304256"/>
              <a:gd name="connsiteY2" fmla="*/ 2304256 h 2304256"/>
              <a:gd name="connsiteX3" fmla="*/ 0 w 2304256"/>
              <a:gd name="connsiteY3" fmla="*/ 1 h 2304256"/>
              <a:gd name="connsiteX4" fmla="*/ 0 w 2304256"/>
              <a:gd name="connsiteY4" fmla="*/ 0 h 2304256"/>
              <a:gd name="connsiteX5" fmla="*/ 2304256 w 2304256"/>
              <a:gd name="connsiteY5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256" h="2304256">
                <a:moveTo>
                  <a:pt x="2304256" y="0"/>
                </a:moveTo>
                <a:lnTo>
                  <a:pt x="2304256" y="2304256"/>
                </a:lnTo>
                <a:lnTo>
                  <a:pt x="2304255" y="2304256"/>
                </a:lnTo>
                <a:lnTo>
                  <a:pt x="0" y="1"/>
                </a:lnTo>
                <a:lnTo>
                  <a:pt x="0" y="0"/>
                </a:lnTo>
                <a:lnTo>
                  <a:pt x="2304256" y="0"/>
                </a:lnTo>
                <a:close/>
              </a:path>
            </a:pathLst>
          </a:custGeom>
          <a:solidFill>
            <a:srgbClr val="278EB4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8" name="iŝļiďè"/>
          <p:cNvSpPr/>
          <p:nvPr/>
        </p:nvSpPr>
        <p:spPr bwMode="auto">
          <a:xfrm rot="5400000">
            <a:off x="-780265" y="2648735"/>
            <a:ext cx="3121063" cy="1560531"/>
          </a:xfrm>
          <a:custGeom>
            <a:avLst/>
            <a:gdLst>
              <a:gd name="connsiteX0" fmla="*/ 2367656 w 4735313"/>
              <a:gd name="connsiteY0" fmla="*/ 0 h 2367656"/>
              <a:gd name="connsiteX1" fmla="*/ 4735313 w 4735313"/>
              <a:gd name="connsiteY1" fmla="*/ 2367656 h 2367656"/>
              <a:gd name="connsiteX2" fmla="*/ 3847062 w 4735313"/>
              <a:gd name="connsiteY2" fmla="*/ 2367656 h 2367656"/>
              <a:gd name="connsiteX3" fmla="*/ 2367656 w 4735313"/>
              <a:gd name="connsiteY3" fmla="*/ 888250 h 2367656"/>
              <a:gd name="connsiteX4" fmla="*/ 888250 w 4735313"/>
              <a:gd name="connsiteY4" fmla="*/ 2367656 h 2367656"/>
              <a:gd name="connsiteX5" fmla="*/ 0 w 4735313"/>
              <a:gd name="connsiteY5" fmla="*/ 2367656 h 2367656"/>
              <a:gd name="connsiteX6" fmla="*/ 2367656 w 4735313"/>
              <a:gd name="connsiteY6" fmla="*/ 0 h 236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5313" h="2367656">
                <a:moveTo>
                  <a:pt x="2367656" y="0"/>
                </a:moveTo>
                <a:lnTo>
                  <a:pt x="4735313" y="2367656"/>
                </a:lnTo>
                <a:lnTo>
                  <a:pt x="3847062" y="2367656"/>
                </a:lnTo>
                <a:lnTo>
                  <a:pt x="2367656" y="888250"/>
                </a:lnTo>
                <a:lnTo>
                  <a:pt x="888250" y="2367656"/>
                </a:lnTo>
                <a:lnTo>
                  <a:pt x="0" y="2367656"/>
                </a:lnTo>
                <a:lnTo>
                  <a:pt x="2367656" y="0"/>
                </a:lnTo>
                <a:close/>
              </a:path>
            </a:pathLst>
          </a:custGeom>
          <a:solidFill>
            <a:srgbClr val="88C9EE">
              <a:alpha val="77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9" name="îṥḻiḑé"/>
          <p:cNvSpPr/>
          <p:nvPr/>
        </p:nvSpPr>
        <p:spPr>
          <a:xfrm>
            <a:off x="2539180" y="2967336"/>
            <a:ext cx="2028335" cy="923329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 algn="r"/>
            <a:r>
              <a:rPr lang="zh-CN" altLang="en-US" sz="7200" b="1" spc="400" dirty="0">
                <a:solidFill>
                  <a:srgbClr val="278E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7200" b="1" spc="400" dirty="0">
              <a:solidFill>
                <a:srgbClr val="278E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iṣḻïḓè"/>
          <p:cNvSpPr/>
          <p:nvPr/>
        </p:nvSpPr>
        <p:spPr>
          <a:xfrm>
            <a:off x="2843981" y="3811840"/>
            <a:ext cx="1524001" cy="328361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en-US" altLang="zh-CN" sz="2400" b="1" spc="400" dirty="0">
                <a:solidFill>
                  <a:srgbClr val="7E87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400" b="1" spc="400" dirty="0">
              <a:solidFill>
                <a:srgbClr val="7E87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5486399" y="1092200"/>
            <a:ext cx="6095999" cy="4978400"/>
          </a:xfrm>
        </p:spPr>
        <p:txBody>
          <a:bodyPr/>
          <a:lstStyle>
            <a:lvl1pPr marL="609600" indent="-609600">
              <a:buClr>
                <a:srgbClr val="278EB4"/>
              </a:buClr>
              <a:buFont typeface="+mj-lt"/>
              <a:buAutoNum type="arabicPeriod"/>
              <a:defRPr/>
            </a:lvl1pPr>
            <a:lvl2pPr marL="1066800" indent="-457200">
              <a:buClr>
                <a:srgbClr val="278EB4"/>
              </a:buClr>
              <a:buFont typeface="+mj-lt"/>
              <a:buAutoNum type="arabicPeriod"/>
              <a:defRPr/>
            </a:lvl2pPr>
            <a:lvl3pPr marL="15240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3pPr>
            <a:lvl4pPr marL="21336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4pPr>
            <a:lvl5pPr marL="27432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5pPr>
          </a:lstStyle>
          <a:p>
            <a:pPr lvl="0"/>
            <a:r>
              <a:rPr lang="zh-CN" altLang="en-US" dirty="0"/>
              <a:t>标题一</a:t>
            </a:r>
            <a:endParaRPr lang="zh-CN" altLang="en-US" dirty="0"/>
          </a:p>
          <a:p>
            <a:pPr lvl="1"/>
            <a:r>
              <a:rPr lang="zh-CN" altLang="en-US" dirty="0"/>
              <a:t>副标题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标题二</a:t>
            </a:r>
            <a:endParaRPr lang="en-US" altLang="zh-CN" dirty="0"/>
          </a:p>
          <a:p>
            <a:pPr lvl="1"/>
            <a:r>
              <a:rPr lang="zh-CN" altLang="en-US" dirty="0"/>
              <a:t>副标题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0" y="450850"/>
            <a:ext cx="668338" cy="277813"/>
          </a:xfrm>
          <a:prstGeom prst="rect">
            <a:avLst/>
          </a:prstGeom>
          <a:gradFill>
            <a:gsLst>
              <a:gs pos="100000">
                <a:srgbClr val="559E83"/>
              </a:gs>
              <a:gs pos="0">
                <a:srgbClr val="0087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幻灯片编号占位符 5"/>
          <p:cNvSpPr txBox="1"/>
          <p:nvPr userDrawn="1"/>
        </p:nvSpPr>
        <p:spPr>
          <a:xfrm>
            <a:off x="39688" y="403225"/>
            <a:ext cx="477837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7D8A27-05E2-3441-8686-E8B08AFA3200}" type="slidenum">
              <a:rPr kumimoji="1" lang="zh-CN" altLang="en-US" sz="1400" b="1" smtClean="0">
                <a:solidFill>
                  <a:schemeClr val="bg1">
                    <a:lumMod val="95000"/>
                  </a:schemeClr>
                </a:solidFill>
              </a:rPr>
            </a:fld>
            <a:endParaRPr kumimoji="1" lang="zh-CN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8" descr="天泽智云log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4325" y="6221413"/>
            <a:ext cx="156051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757822"/>
          </a:xfrm>
        </p:spPr>
        <p:txBody>
          <a:bodyPr>
            <a:normAutofit/>
          </a:bodyPr>
          <a:lstStyle>
            <a:lvl1pPr>
              <a:defRPr sz="2800" b="0">
                <a:solidFill>
                  <a:srgbClr val="4491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3980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.AppleSystemUIFont" charset="-120"/>
              <a:buChar char="-"/>
              <a:defRPr sz="20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542002" y="6329918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new_ims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9368" y="6346826"/>
            <a:ext cx="234103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5" r="61678" b="27170"/>
          <a:stretch>
            <a:fillRect/>
          </a:stretch>
        </p:blipFill>
        <p:spPr bwMode="auto">
          <a:xfrm>
            <a:off x="0" y="6413500"/>
            <a:ext cx="96520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5"/>
          <p:cNvSpPr txBox="1"/>
          <p:nvPr userDrawn="1"/>
        </p:nvSpPr>
        <p:spPr>
          <a:xfrm>
            <a:off x="6807200" y="6561139"/>
            <a:ext cx="2844800" cy="168275"/>
          </a:xfrm>
          <a:prstGeom prst="rect">
            <a:avLst/>
          </a:prstGeom>
        </p:spPr>
        <p:txBody>
          <a:bodyPr anchor="ctr"/>
          <a:lstStyle>
            <a:lvl1pPr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36F0DA-B09E-49E1-8F83-8B461E5F8727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9" descr="header_pre.png"/>
          <p:cNvPicPr>
            <a:picLocks noChangeAspect="1"/>
          </p:cNvPicPr>
          <p:nvPr userDrawn="1"/>
        </p:nvPicPr>
        <p:blipFill>
          <a:blip r:embed="rId4" cstate="print">
            <a:lum bright="2000"/>
          </a:blip>
          <a:srcRect l="39207" t="24731" r="32819" b="30269"/>
          <a:stretch>
            <a:fillRect/>
          </a:stretch>
        </p:blipFill>
        <p:spPr bwMode="auto">
          <a:xfrm>
            <a:off x="0" y="92076"/>
            <a:ext cx="32512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9600" y="762001"/>
            <a:ext cx="10972800" cy="5364163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 Black" panose="020B0A04020102020204" pitchFamily="34" charset="0"/>
              <a:buChar char="►"/>
              <a:def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4675" indent="-346075" algn="l" defTabSz="914400" rtl="0" eaLnBrk="1" latinLnBrk="0" hangingPunct="1">
              <a:spcBef>
                <a:spcPct val="20000"/>
              </a:spcBef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4675" indent="-346075" algn="l" defTabSz="914400" rtl="0" eaLnBrk="1" latinLnBrk="0" hangingPunct="1">
              <a:spcBef>
                <a:spcPct val="20000"/>
              </a:spcBef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346075" algn="l" defTabSz="914400" rtl="0" eaLnBrk="1" latinLnBrk="0" hangingPunct="1">
              <a:spcBef>
                <a:spcPct val="20000"/>
              </a:spcBef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74675" indent="-346075" algn="l" defTabSz="914400" rtl="0" eaLnBrk="1" latinLnBrk="0" hangingPunct="1">
              <a:spcBef>
                <a:spcPct val="20000"/>
              </a:spcBef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504336" y="114864"/>
            <a:ext cx="10281264" cy="411162"/>
          </a:xfrm>
        </p:spPr>
        <p:txBody>
          <a:bodyPr rtlCol="0">
            <a:normAutofit/>
          </a:bodyPr>
          <a:lstStyle>
            <a:lvl1pPr algn="l"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10" name="Picture 9" descr="University of Cincinnat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752427" y="6507480"/>
            <a:ext cx="964916" cy="3048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488668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IMS Training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2209" y="2041778"/>
            <a:ext cx="10654748" cy="18288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Adaptive Motor Monitoring System Based on Machine Learning Batch Training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4416" y="3871521"/>
            <a:ext cx="76055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u="sng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Project Team 17</a:t>
            </a:r>
            <a:endParaRPr kumimoji="1" lang="en-US" altLang="zh-CN" u="sng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Project Instructor:		Prof.</a:t>
            </a:r>
            <a:r>
              <a:rPr kumimoji="1" lang="zh-CN" altLang="en-US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</a:t>
            </a:r>
            <a:r>
              <a:rPr kumimoji="1" lang="zh-CN" altLang="en-US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 err="1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Chengbin</a:t>
            </a:r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kumimoji="1" lang="zh-CN" altLang="en-US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Project Sponsor:		</a:t>
            </a:r>
            <a:r>
              <a:rPr kumimoji="1" lang="en-US" altLang="zh-CN" dirty="0" err="1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CyberInsight</a:t>
            </a:r>
            <a:endParaRPr kumimoji="1" lang="en-US" altLang="zh-CN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Company Mentor:		</a:t>
            </a:r>
            <a:r>
              <a:rPr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Fang</a:t>
            </a:r>
            <a:r>
              <a:rPr lang="zh-CN" altLang="en-US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Chen,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Wentao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Li</a:t>
            </a:r>
            <a:endParaRPr lang="en-US" altLang="zh-CN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Team Members:		Ting Zhang, </a:t>
            </a:r>
            <a:r>
              <a:rPr kumimoji="1" lang="en-US" altLang="zh-CN" dirty="0" err="1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Yiwei</a:t>
            </a:r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Cheng</a:t>
            </a:r>
            <a:endParaRPr kumimoji="1" lang="en-US" altLang="zh-CN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		</a:t>
            </a:r>
            <a:r>
              <a:rPr kumimoji="1" lang="en-US" altLang="zh-CN" dirty="0" err="1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Chenxin</a:t>
            </a:r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Zhou, </a:t>
            </a:r>
            <a:r>
              <a:rPr kumimoji="1" lang="en-US" altLang="zh-CN" dirty="0" err="1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Junru</a:t>
            </a:r>
            <a:r>
              <a:rPr kumimoji="1" lang="en-US" altLang="zh-CN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Zhu     </a:t>
            </a:r>
            <a:endParaRPr kumimoji="1" lang="en-US" altLang="zh-CN" dirty="0" smtClean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9970" y="180909"/>
            <a:ext cx="1055511" cy="716705"/>
          </a:xfrm>
          <a:prstGeom prst="rect">
            <a:avLst/>
          </a:prstGeom>
        </p:spPr>
      </p:pic>
      <p:sp>
        <p:nvSpPr>
          <p:cNvPr id="9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4402068" y="6534834"/>
            <a:ext cx="6851290" cy="6463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Nov 21.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455286" y="857902"/>
            <a:ext cx="9043558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5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Design</a:t>
            </a:r>
            <a:r>
              <a:rPr lang="zh-CN" altLang="en-US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Review</a:t>
            </a:r>
            <a:r>
              <a:rPr lang="zh-CN" altLang="en-US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800" dirty="0" smtClean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#3</a:t>
            </a:r>
            <a:endParaRPr lang="zh-CN" altLang="en-US" sz="3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427711" y="193313"/>
            <a:ext cx="6529307" cy="3472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757822"/>
          </a:xfrm>
        </p:spPr>
        <p:txBody>
          <a:bodyPr/>
          <a:lstStyle/>
          <a:p>
            <a:r>
              <a:rPr lang="en-US" altLang="zh-CN" dirty="0" smtClean="0"/>
              <a:t>Design Description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64767" y="1194172"/>
            <a:ext cx="3784600" cy="2492805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453" y="1253806"/>
            <a:ext cx="1279444" cy="176434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3574" y="1283064"/>
            <a:ext cx="690245" cy="690245"/>
          </a:xfrm>
          <a:prstGeom prst="rect">
            <a:avLst/>
          </a:prstGeom>
        </p:spPr>
      </p:pic>
      <p:sp>
        <p:nvSpPr>
          <p:cNvPr id="43" name="圆角矩形 42"/>
          <p:cNvSpPr/>
          <p:nvPr/>
        </p:nvSpPr>
        <p:spPr>
          <a:xfrm>
            <a:off x="5095751" y="4774353"/>
            <a:ext cx="2588563" cy="1408334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249514" y="4767199"/>
            <a:ext cx="2426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Raspberry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Pi with Embedded Algorithm (SPCA+Q-Statistic)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434966" y="3029616"/>
            <a:ext cx="149947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4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Four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motors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0878" y="1291453"/>
            <a:ext cx="690245" cy="69024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100" y="2090864"/>
            <a:ext cx="690245" cy="69024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1963" y="2082474"/>
            <a:ext cx="690245" cy="69024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357283" y="3095923"/>
            <a:ext cx="1966467" cy="43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ts val="74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Buttons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algn="ctr" fontAlgn="auto">
              <a:lnSpc>
                <a:spcPts val="74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Change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condition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93179" y="752095"/>
            <a:ext cx="1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Demo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box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7962" y="252034"/>
            <a:ext cx="6159514" cy="35062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339820" y="3867577"/>
            <a:ext cx="208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User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Interface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318523" y="3836183"/>
            <a:ext cx="1667510" cy="616137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肘形连接符 34"/>
          <p:cNvCxnSpPr>
            <a:stCxn id="43" idx="3"/>
            <a:endCxn id="33" idx="1"/>
          </p:cNvCxnSpPr>
          <p:nvPr/>
        </p:nvCxnSpPr>
        <p:spPr>
          <a:xfrm flipV="1">
            <a:off x="7684314" y="4144252"/>
            <a:ext cx="634209" cy="1334268"/>
          </a:xfrm>
          <a:prstGeom prst="bentConnector3">
            <a:avLst>
              <a:gd name="adj1" fmla="val 50000"/>
            </a:avLst>
          </a:prstGeom>
          <a:ln w="63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" idx="3"/>
            <a:endCxn id="43" idx="1"/>
          </p:cNvCxnSpPr>
          <p:nvPr/>
        </p:nvCxnSpPr>
        <p:spPr>
          <a:xfrm>
            <a:off x="4249367" y="2440575"/>
            <a:ext cx="846384" cy="303794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4642" y="4723591"/>
            <a:ext cx="2646942" cy="147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圆角矩形 65"/>
          <p:cNvSpPr/>
          <p:nvPr/>
        </p:nvSpPr>
        <p:spPr>
          <a:xfrm>
            <a:off x="1711355" y="6241409"/>
            <a:ext cx="2038523" cy="393447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67" name="文本框 22"/>
          <p:cNvSpPr txBox="1"/>
          <p:nvPr/>
        </p:nvSpPr>
        <p:spPr>
          <a:xfrm>
            <a:off x="1789417" y="6159170"/>
            <a:ext cx="208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PCA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Algorithm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加号 67"/>
          <p:cNvSpPr/>
          <p:nvPr/>
        </p:nvSpPr>
        <p:spPr>
          <a:xfrm>
            <a:off x="2575420" y="5746459"/>
            <a:ext cx="444617" cy="494951"/>
          </a:xfrm>
          <a:prstGeom prst="mathPl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于号 68"/>
          <p:cNvSpPr/>
          <p:nvPr/>
        </p:nvSpPr>
        <p:spPr>
          <a:xfrm>
            <a:off x="4035105" y="5738069"/>
            <a:ext cx="771787" cy="436227"/>
          </a:xfrm>
          <a:prstGeom prst="mathEqua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文本框 54"/>
          <p:cNvSpPr txBox="1"/>
          <p:nvPr/>
        </p:nvSpPr>
        <p:spPr>
          <a:xfrm>
            <a:off x="2030137" y="5258381"/>
            <a:ext cx="160369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Raspberry Pi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721142" y="5394121"/>
            <a:ext cx="2028738" cy="344511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8591492" y="4598640"/>
            <a:ext cx="2827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Customer Requirement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User Interface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Demo Box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6243" y="1183325"/>
            <a:ext cx="3948891" cy="257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3" grpId="0" bldLvl="0" animBg="1"/>
      <p:bldP spid="44" grpId="0"/>
      <p:bldP spid="45" grpId="0"/>
      <p:bldP spid="54" grpId="0"/>
      <p:bldP spid="8" grpId="0" bldLvl="0" animBg="1"/>
      <p:bldP spid="23" grpId="0"/>
      <p:bldP spid="33" grpId="0" bldLvl="0" animBg="1"/>
      <p:bldP spid="66" grpId="0" bldLvl="0" animBg="1"/>
      <p:bldP spid="67" grpId="0"/>
      <p:bldP spid="68" grpId="0" bldLvl="0" animBg="1"/>
      <p:bldP spid="69" grpId="0" bldLvl="0" animBg="1"/>
      <p:bldP spid="70" grpId="0"/>
      <p:bldP spid="71" grpId="0" bldLvl="0" animBg="1"/>
      <p:bldP spid="73" grpId="0" uiExpand="1" build="allAtOnce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Description: Inside the Demo Box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3181" y="1733549"/>
            <a:ext cx="5232689" cy="3494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1212" y="5227982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Simulation Box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815588" y="5227982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/>
              <a:t>DAQ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2000" y="1872694"/>
            <a:ext cx="533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DAQ</a:t>
            </a:r>
            <a:r>
              <a:rPr kumimoji="1" lang="en-US" altLang="zh-CN" sz="2800" dirty="0" smtClean="0"/>
              <a:t>: Data collection tool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b="1" dirty="0" smtClean="0"/>
              <a:t>Raspberry Pi: </a:t>
            </a:r>
            <a:r>
              <a:rPr kumimoji="1" lang="en-US" altLang="zh-CN" sz="2800" dirty="0" smtClean="0"/>
              <a:t>do the calculation at the edge end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b="1" dirty="0" smtClean="0"/>
              <a:t>Simulation Box</a:t>
            </a:r>
            <a:r>
              <a:rPr kumimoji="1" lang="en-US" altLang="zh-CN" sz="2800" dirty="0" smtClean="0"/>
              <a:t>: Simulate different conditions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Design Description: Web UI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741" y="1380338"/>
            <a:ext cx="10017311" cy="5081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21000" y="3327400"/>
            <a:ext cx="6070600" cy="119380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21000" y="1540058"/>
            <a:ext cx="6070600" cy="1193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0" y="4921050"/>
            <a:ext cx="6070600" cy="119380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182506" y="1618009"/>
            <a:ext cx="1594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Training Process</a:t>
            </a:r>
            <a:endParaRPr kumimoji="1" lang="zh-CN" altLang="en-US" sz="28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9182506" y="3327400"/>
            <a:ext cx="1594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Health Score</a:t>
            </a:r>
            <a:endParaRPr kumimoji="1"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9182506" y="4921050"/>
            <a:ext cx="2171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Threshold &amp;Current Q </a:t>
            </a:r>
            <a:endParaRPr kumimoji="1"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629377"/>
            <a:ext cx="31115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8206" y="3144411"/>
            <a:ext cx="679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3. Comprehensive Analysis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 Validation Plan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07440" y="1114425"/>
          <a:ext cx="10134600" cy="4418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/>
                <a:gridCol w="4216400"/>
                <a:gridCol w="2438400"/>
              </a:tblGrid>
              <a:tr h="1774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Engineer Specification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Conduction</a:t>
                      </a:r>
                      <a:r>
                        <a:rPr lang="en-US" altLang="zh-CN" sz="2400" baseline="0" dirty="0" smtClean="0"/>
                        <a:t> Plan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Expected Result</a:t>
                      </a:r>
                      <a:endParaRPr lang="en-US" altLang="zh-CN" sz="2400" dirty="0" smtClean="0"/>
                    </a:p>
                  </a:txBody>
                  <a:tcPr anchor="ctr"/>
                </a:tc>
              </a:tr>
              <a:tr h="8813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Accuracy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the machine and test the false positive result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&gt;95%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8201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Response time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 size of data and see its response according to the pressure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&lt;200ms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813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Memory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size of data and see its memory condition according to pressure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&lt;20M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Validation Experiment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AutoShape 2" descr="\displaystyle {\frac {FP}{N}}={\frac {FP}{FP+TN}}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3142" y="2847884"/>
            <a:ext cx="1289942" cy="479563"/>
          </a:xfrm>
          <a:prstGeom prst="rect">
            <a:avLst/>
          </a:prstGeom>
          <a:solidFill>
            <a:srgbClr val="56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</a:t>
            </a:r>
            <a:endParaRPr kumimoji="1"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肘形连接符 28"/>
          <p:cNvCxnSpPr>
            <a:stCxn id="8" idx="0"/>
            <a:endCxn id="20" idx="1"/>
          </p:cNvCxnSpPr>
          <p:nvPr/>
        </p:nvCxnSpPr>
        <p:spPr>
          <a:xfrm rot="16200000">
            <a:off x="1673225" y="1517015"/>
            <a:ext cx="906145" cy="1755775"/>
          </a:xfrm>
          <a:prstGeom prst="bentConnector2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863850" y="4833620"/>
            <a:ext cx="1803400" cy="675085"/>
          </a:xfrm>
          <a:prstGeom prst="rect">
            <a:avLst/>
          </a:prstGeom>
          <a:solidFill>
            <a:srgbClr val="56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</a:t>
            </a:r>
            <a:endParaRPr kumimoji="1"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99050" y="2847975"/>
            <a:ext cx="2118360" cy="1010920"/>
          </a:xfrm>
          <a:prstGeom prst="rect">
            <a:avLst/>
          </a:prstGeom>
          <a:solidFill>
            <a:srgbClr val="56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Change Simulation Motor DataType</a:t>
            </a:r>
            <a:endParaRPr kumimoji="1"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075" y="3858895"/>
            <a:ext cx="1803400" cy="675085"/>
          </a:xfrm>
          <a:prstGeom prst="rect">
            <a:avLst/>
          </a:prstGeom>
          <a:solidFill>
            <a:srgbClr val="56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 - train</a:t>
            </a:r>
            <a:endParaRPr kumimoji="1"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5" name="肘形连接符 14"/>
          <p:cNvCxnSpPr>
            <a:endCxn id="10" idx="0"/>
          </p:cNvCxnSpPr>
          <p:nvPr/>
        </p:nvCxnSpPr>
        <p:spPr>
          <a:xfrm>
            <a:off x="4398645" y="1953895"/>
            <a:ext cx="1746885" cy="894080"/>
          </a:xfrm>
          <a:prstGeom prst="bentConnector2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0" idx="2"/>
            <a:endCxn id="52" idx="3"/>
          </p:cNvCxnSpPr>
          <p:nvPr/>
        </p:nvCxnSpPr>
        <p:spPr>
          <a:xfrm rot="5400000">
            <a:off x="4743768" y="3769678"/>
            <a:ext cx="1312545" cy="1490980"/>
          </a:xfrm>
          <a:prstGeom prst="bentConnector2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004185" y="1604010"/>
            <a:ext cx="1803400" cy="675085"/>
          </a:xfrm>
          <a:prstGeom prst="rect">
            <a:avLst/>
          </a:prstGeom>
          <a:solidFill>
            <a:srgbClr val="56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</a:t>
            </a:r>
            <a:endParaRPr kumimoji="1"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肘形连接符 20"/>
          <p:cNvCxnSpPr>
            <a:stCxn id="52" idx="1"/>
            <a:endCxn id="13" idx="2"/>
          </p:cNvCxnSpPr>
          <p:nvPr/>
        </p:nvCxnSpPr>
        <p:spPr>
          <a:xfrm rot="10800000">
            <a:off x="1235075" y="4533900"/>
            <a:ext cx="1616075" cy="637540"/>
          </a:xfrm>
          <a:prstGeom prst="bentConnector2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497445" y="1274445"/>
            <a:ext cx="442214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the model to fit the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current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motor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the motor's health condition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the motor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by altering its rotating speed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the motor's health condition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whether the old model still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fits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Re-train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model to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new type motor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 the motor's health condition</a:t>
            </a: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Test Objects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AutoShape 2" descr="\displaystyle {\frac {FP}{N}}={\frac {FP}{FP+TN}}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6075" y="1604010"/>
            <a:ext cx="6871335" cy="3903980"/>
            <a:chOff x="545" y="2526"/>
            <a:chExt cx="10821" cy="6148"/>
          </a:xfrm>
        </p:grpSpPr>
        <p:sp>
          <p:nvSpPr>
            <p:cNvPr id="8" name="矩形 7"/>
            <p:cNvSpPr/>
            <p:nvPr/>
          </p:nvSpPr>
          <p:spPr>
            <a:xfrm>
              <a:off x="950" y="4485"/>
              <a:ext cx="2031" cy="755"/>
            </a:xfrm>
            <a:prstGeom prst="rect">
              <a:avLst/>
            </a:prstGeom>
            <a:solidFill>
              <a:srgbClr val="5690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Train</a:t>
              </a:r>
              <a:endPara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9" name="肘形连接符 28"/>
            <p:cNvCxnSpPr>
              <a:stCxn id="8" idx="0"/>
              <a:endCxn id="20" idx="1"/>
            </p:cNvCxnSpPr>
            <p:nvPr/>
          </p:nvCxnSpPr>
          <p:spPr>
            <a:xfrm rot="16200000">
              <a:off x="2635" y="2389"/>
              <a:ext cx="1427" cy="2765"/>
            </a:xfrm>
            <a:prstGeom prst="bentConnector2">
              <a:avLst/>
            </a:prstGeom>
            <a:ln w="28575">
              <a:solidFill>
                <a:srgbClr val="5690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4510" y="7612"/>
              <a:ext cx="2840" cy="1063"/>
            </a:xfrm>
            <a:prstGeom prst="rect">
              <a:avLst/>
            </a:prstGeom>
            <a:solidFill>
              <a:srgbClr val="5690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Detect</a:t>
              </a:r>
              <a:endParaRPr kumimoji="1"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030" y="4485"/>
              <a:ext cx="3336" cy="1592"/>
            </a:xfrm>
            <a:prstGeom prst="rect">
              <a:avLst/>
            </a:prstGeom>
            <a:solidFill>
              <a:srgbClr val="5690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Change Simulation Motor DataType</a:t>
              </a:r>
              <a:endPara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5" y="6077"/>
              <a:ext cx="2840" cy="1063"/>
            </a:xfrm>
            <a:prstGeom prst="rect">
              <a:avLst/>
            </a:prstGeom>
            <a:solidFill>
              <a:srgbClr val="5690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 - train</a:t>
              </a:r>
              <a:endParaRPr kumimoji="1"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5" name="肘形连接符 14"/>
            <p:cNvCxnSpPr>
              <a:endCxn id="10" idx="0"/>
            </p:cNvCxnSpPr>
            <p:nvPr/>
          </p:nvCxnSpPr>
          <p:spPr>
            <a:xfrm>
              <a:off x="6927" y="3077"/>
              <a:ext cx="2751" cy="1408"/>
            </a:xfrm>
            <a:prstGeom prst="bentConnector2">
              <a:avLst/>
            </a:prstGeom>
            <a:ln w="28575">
              <a:solidFill>
                <a:srgbClr val="5690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10" idx="2"/>
              <a:endCxn id="52" idx="3"/>
            </p:cNvCxnSpPr>
            <p:nvPr/>
          </p:nvCxnSpPr>
          <p:spPr>
            <a:xfrm rot="5400000">
              <a:off x="7471" y="5937"/>
              <a:ext cx="2067" cy="2348"/>
            </a:xfrm>
            <a:prstGeom prst="bentConnector2">
              <a:avLst/>
            </a:prstGeom>
            <a:ln w="28575">
              <a:solidFill>
                <a:srgbClr val="5690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731" y="2526"/>
              <a:ext cx="2840" cy="1063"/>
            </a:xfrm>
            <a:prstGeom prst="rect">
              <a:avLst/>
            </a:prstGeom>
            <a:solidFill>
              <a:srgbClr val="5690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Detect</a:t>
              </a:r>
              <a:endParaRPr kumimoji="1"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1" name="肘形连接符 20"/>
            <p:cNvCxnSpPr>
              <a:stCxn id="52" idx="1"/>
              <a:endCxn id="13" idx="2"/>
            </p:cNvCxnSpPr>
            <p:nvPr/>
          </p:nvCxnSpPr>
          <p:spPr>
            <a:xfrm rot="10800000">
              <a:off x="1945" y="7140"/>
              <a:ext cx="2545" cy="1004"/>
            </a:xfrm>
            <a:prstGeom prst="bentConnector2">
              <a:avLst/>
            </a:prstGeom>
            <a:ln w="28575">
              <a:solidFill>
                <a:srgbClr val="5690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6349365" y="889635"/>
            <a:ext cx="4631690" cy="744220"/>
            <a:chOff x="9999" y="1401"/>
            <a:chExt cx="7294" cy="117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2166" y="1981"/>
              <a:ext cx="296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11104" y="1981"/>
              <a:ext cx="1086" cy="59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9999" y="1401"/>
              <a:ext cx="72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dirty="0">
                  <a:sym typeface="+mn-ea"/>
                </a:rPr>
                <a:t>Testing Accuracy </a:t>
              </a:r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36360" y="5560695"/>
            <a:ext cx="3069590" cy="368300"/>
            <a:chOff x="10136" y="8757"/>
            <a:chExt cx="4834" cy="58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1255" y="9313"/>
              <a:ext cx="25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 flipV="1">
              <a:off x="10649" y="8816"/>
              <a:ext cx="644" cy="52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0136" y="8757"/>
              <a:ext cx="48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dirty="0">
                  <a:sym typeface="+mn-ea"/>
                </a:rPr>
                <a:t>Response Time </a:t>
              </a:r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66675" y="3240405"/>
            <a:ext cx="2717800" cy="485775"/>
            <a:chOff x="-105" y="5103"/>
            <a:chExt cx="4280" cy="765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534" y="5796"/>
              <a:ext cx="25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3139" y="5103"/>
              <a:ext cx="1037" cy="71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-105" y="5288"/>
              <a:ext cx="35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dirty="0">
                  <a:sym typeface="+mn-ea"/>
                </a:rPr>
                <a:t>Training time 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792 0.000000 " pathEditMode="relative" ptsTypes="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Quantitative Results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AutoShape 2" descr="\displaystyle {\frac {FP}{N}}={\frac {FP}{FP+TN}}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1710" y="1012190"/>
            <a:ext cx="1037209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Training batch size as 100 datums/batch works well in experiment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Memory storage</a:t>
            </a: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: 1M 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	Including both datums and images in UI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For each detection period, we test 100 times using the healthy score 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	Only two samples report the wrong motor status  =&gt;  </a:t>
            </a:r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 98%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One second is used to reach the 100% progress in training progress bar for 2000 datums.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Training speed</a:t>
            </a: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 is 2000 datum/s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Web User Interface </a:t>
            </a:r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response time</a:t>
            </a: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 is about 200 ms tested by the web itself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Analysis of Experiment Result</a:t>
            </a:r>
            <a:endParaRPr kumimoji="1"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8200" y="859155"/>
          <a:ext cx="10434320" cy="51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960"/>
                <a:gridCol w="2219960"/>
                <a:gridCol w="2997200"/>
                <a:gridCol w="299720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dirty="0"/>
                        <a:t>Categories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Component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Experiment Results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Engineering Specification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Embedded System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Raspberry Pi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Memory: 1M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Memory Required &lt; 20M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2225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Algorithm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IPCA+Q</a:t>
                      </a:r>
                      <a:endParaRPr lang="en-US" altLang="zh-CN" sz="2000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SOM+MQE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Testing Accuracy: 98%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Training Speed: 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2000 datum/s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Testing Accuracy &gt; 95%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Training Speed &gt; 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500 datum/s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7194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Web User Interface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Flask + HTML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Response Time: 200 ms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Response Time &lt; 200 ms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629377"/>
            <a:ext cx="31115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8206" y="3144411"/>
            <a:ext cx="679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4. Production Plan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quarter" idx="11"/>
          </p:nvPr>
        </p:nvSpPr>
        <p:spPr>
          <a:xfrm>
            <a:off x="5475997" y="1784065"/>
            <a:ext cx="6096000" cy="438658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Conceptual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Comprehensive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Production Plan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952543"/>
            <a:ext cx="31115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64497" y="2495153"/>
            <a:ext cx="244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5181600"/>
            <a:ext cx="3111500" cy="1676400"/>
          </a:xfrm>
          <a:prstGeom prst="rect">
            <a:avLst/>
          </a:prstGeom>
        </p:spPr>
      </p:pic>
      <p:sp>
        <p:nvSpPr>
          <p:cNvPr id="7" name="文本占位符 21"/>
          <p:cNvSpPr txBox="1"/>
          <p:nvPr/>
        </p:nvSpPr>
        <p:spPr>
          <a:xfrm>
            <a:off x="4402068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Nov 21.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Manufacturing Plan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28700" y="1569720"/>
          <a:ext cx="10134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055"/>
                <a:gridCol w="2222500"/>
                <a:gridCol w="2037715"/>
                <a:gridCol w="2386330"/>
              </a:tblGrid>
              <a:tr h="987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Material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Quantity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Budget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Version</a:t>
                      </a:r>
                      <a:endParaRPr lang="en-US" altLang="zh-CN" sz="2400" dirty="0" smtClean="0"/>
                    </a:p>
                  </a:txBody>
                  <a:tcPr anchor="ctr"/>
                </a:tc>
              </a:tr>
              <a:tr h="943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DAQ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650RMB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 USB-6008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DAQ 779051-01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4391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Raspberry PI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663RMB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B+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943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Server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825RMB/year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 Cloud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core CPU, 4G cache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Video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6" name="v3">
            <a:hlinkClick r:id="" action="ppaction://media"/>
          </p:cNvPr>
          <p:cNvPicPr/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385" y="865505"/>
            <a:ext cx="11435715" cy="5925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54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302600" y="1578883"/>
          <a:ext cx="7334576" cy="192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22"/>
                <a:gridCol w="916822"/>
                <a:gridCol w="916822"/>
                <a:gridCol w="916822"/>
                <a:gridCol w="916822"/>
                <a:gridCol w="916822"/>
                <a:gridCol w="916822"/>
                <a:gridCol w="916822"/>
              </a:tblGrid>
              <a:tr h="32159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59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59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59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59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59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326183" y="3699343"/>
            <a:ext cx="193832" cy="193832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112017" y="3685500"/>
            <a:ext cx="194400" cy="19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等腰三角形 56"/>
          <p:cNvSpPr>
            <a:spLocks noChangeAspect="1"/>
          </p:cNvSpPr>
          <p:nvPr/>
        </p:nvSpPr>
        <p:spPr>
          <a:xfrm>
            <a:off x="4880196" y="3685500"/>
            <a:ext cx="247417" cy="1944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740444" y="1578067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7743" y="993292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Sep 25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87750" y="1969598"/>
            <a:ext cx="1915284" cy="1855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矩形 22"/>
          <p:cNvSpPr/>
          <p:nvPr/>
        </p:nvSpPr>
        <p:spPr>
          <a:xfrm>
            <a:off x="4260714" y="2288767"/>
            <a:ext cx="1171041" cy="1951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等腰三角形 44"/>
          <p:cNvSpPr/>
          <p:nvPr/>
        </p:nvSpPr>
        <p:spPr>
          <a:xfrm>
            <a:off x="8367781" y="3488004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文本框 29"/>
          <p:cNvSpPr txBox="1"/>
          <p:nvPr/>
        </p:nvSpPr>
        <p:spPr>
          <a:xfrm>
            <a:off x="2033818" y="993292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59893" y="1003411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 11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62191" y="992953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79387" y="992953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Oct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90564" y="994809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08391" y="993292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36269" y="993292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46258" y="1003411"/>
            <a:ext cx="68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 05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9"/>
          <p:cNvSpPr/>
          <p:nvPr/>
        </p:nvSpPr>
        <p:spPr>
          <a:xfrm>
            <a:off x="900494" y="4162542"/>
            <a:ext cx="333746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  <a:sym typeface="News Gothic MT" charset="0"/>
              </a:rPr>
              <a:t>A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1509794" y="3611593"/>
            <a:ext cx="2135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矩形 6"/>
          <p:cNvSpPr>
            <a:spLocks noChangeArrowheads="1"/>
          </p:cNvSpPr>
          <p:nvPr/>
        </p:nvSpPr>
        <p:spPr bwMode="auto">
          <a:xfrm>
            <a:off x="3295849" y="3598034"/>
            <a:ext cx="2135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Incomplete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5124853" y="3611593"/>
            <a:ext cx="2135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Time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矩形 39"/>
          <p:cNvSpPr/>
          <p:nvPr/>
        </p:nvSpPr>
        <p:spPr>
          <a:xfrm>
            <a:off x="900494" y="4715204"/>
            <a:ext cx="333746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  <a:sym typeface="News Gothic MT" charset="0"/>
              </a:rPr>
              <a:t>B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43" name="矩形 39"/>
          <p:cNvSpPr/>
          <p:nvPr/>
        </p:nvSpPr>
        <p:spPr>
          <a:xfrm>
            <a:off x="900494" y="5247618"/>
            <a:ext cx="334800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  <a:sym typeface="News Gothic MT" charset="0"/>
              </a:rPr>
              <a:t>C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44" name="矩形 39"/>
          <p:cNvSpPr/>
          <p:nvPr/>
        </p:nvSpPr>
        <p:spPr>
          <a:xfrm>
            <a:off x="5284779" y="5295358"/>
            <a:ext cx="334800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</a:rPr>
              <a:t>E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45" name="矩形 39"/>
          <p:cNvSpPr/>
          <p:nvPr/>
        </p:nvSpPr>
        <p:spPr>
          <a:xfrm>
            <a:off x="5284779" y="4702883"/>
            <a:ext cx="334800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  <a:sym typeface="News Gothic MT" charset="0"/>
              </a:rPr>
              <a:t>F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46" name="矩形 39"/>
          <p:cNvSpPr/>
          <p:nvPr/>
        </p:nvSpPr>
        <p:spPr>
          <a:xfrm>
            <a:off x="5268860" y="4136483"/>
            <a:ext cx="360996" cy="4001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/>
                </a:solidFill>
                <a:ea typeface="Hiragino Sans GB W3" panose="020B0300000000000000" pitchFamily="34" charset="-122"/>
              </a:rPr>
              <a:t>D</a:t>
            </a:r>
            <a:endParaRPr lang="zh-CN" altLang="zh-CN" sz="2000" kern="0" dirty="0">
              <a:solidFill>
                <a:schemeClr val="bg1"/>
              </a:solidFill>
              <a:ea typeface="Hiragino Sans GB W3" panose="020B0300000000000000" pitchFamily="34" charset="-122"/>
            </a:endParaRPr>
          </a:p>
        </p:txBody>
      </p:sp>
      <p:sp>
        <p:nvSpPr>
          <p:cNvPr id="47" name="矩形 6"/>
          <p:cNvSpPr>
            <a:spLocks noChangeArrowheads="1"/>
          </p:cNvSpPr>
          <p:nvPr/>
        </p:nvSpPr>
        <p:spPr bwMode="auto">
          <a:xfrm>
            <a:off x="5340213" y="1879448"/>
            <a:ext cx="905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矩形 6"/>
          <p:cNvSpPr>
            <a:spLocks noChangeArrowheads="1"/>
          </p:cNvSpPr>
          <p:nvPr/>
        </p:nvSpPr>
        <p:spPr bwMode="auto">
          <a:xfrm>
            <a:off x="4388087" y="1532811"/>
            <a:ext cx="81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矩形 6"/>
          <p:cNvSpPr>
            <a:spLocks noChangeArrowheads="1"/>
          </p:cNvSpPr>
          <p:nvPr/>
        </p:nvSpPr>
        <p:spPr bwMode="auto">
          <a:xfrm>
            <a:off x="1309751" y="4178608"/>
            <a:ext cx="3955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Research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972116" y="2619675"/>
            <a:ext cx="2751645" cy="171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5826868" y="2937178"/>
            <a:ext cx="2271344" cy="1657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矩形 6"/>
          <p:cNvSpPr>
            <a:spLocks noChangeArrowheads="1"/>
          </p:cNvSpPr>
          <p:nvPr/>
        </p:nvSpPr>
        <p:spPr bwMode="auto">
          <a:xfrm>
            <a:off x="1317850" y="5274684"/>
            <a:ext cx="49419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 and test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"/>
          <p:cNvSpPr>
            <a:spLocks noChangeArrowheads="1"/>
          </p:cNvSpPr>
          <p:nvPr/>
        </p:nvSpPr>
        <p:spPr bwMode="auto">
          <a:xfrm>
            <a:off x="1309751" y="4718272"/>
            <a:ext cx="3955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the algorithms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306417" y="1975151"/>
            <a:ext cx="1896615" cy="158058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矩形 6"/>
          <p:cNvSpPr>
            <a:spLocks noChangeArrowheads="1"/>
          </p:cNvSpPr>
          <p:nvPr/>
        </p:nvSpPr>
        <p:spPr bwMode="auto">
          <a:xfrm>
            <a:off x="5629856" y="4145694"/>
            <a:ext cx="4895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 the algorithm into the system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"/>
          <p:cNvSpPr>
            <a:spLocks noChangeArrowheads="1"/>
          </p:cNvSpPr>
          <p:nvPr/>
        </p:nvSpPr>
        <p:spPr bwMode="auto">
          <a:xfrm>
            <a:off x="5684553" y="4657997"/>
            <a:ext cx="4895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of Web UI for a final demo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"/>
          <p:cNvSpPr>
            <a:spLocks noChangeArrowheads="1"/>
          </p:cNvSpPr>
          <p:nvPr/>
        </p:nvSpPr>
        <p:spPr bwMode="auto">
          <a:xfrm>
            <a:off x="5715807" y="5266182"/>
            <a:ext cx="4895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test</a:t>
            </a:r>
            <a:endParaRPr lang="zh-CN" altLang="en-US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38055" y="1933316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47900" y="2238582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77620" y="2593831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4967" y="2923548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64345" y="3223697"/>
            <a:ext cx="51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103032" y="3245938"/>
            <a:ext cx="529499" cy="169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矩形 76"/>
          <p:cNvSpPr/>
          <p:nvPr/>
        </p:nvSpPr>
        <p:spPr>
          <a:xfrm>
            <a:off x="1375354" y="1653243"/>
            <a:ext cx="1912395" cy="156813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矩形 53"/>
          <p:cNvSpPr/>
          <p:nvPr/>
        </p:nvSpPr>
        <p:spPr>
          <a:xfrm>
            <a:off x="4267739" y="2294852"/>
            <a:ext cx="1177031" cy="190593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等腰三角形 44"/>
          <p:cNvSpPr/>
          <p:nvPr/>
        </p:nvSpPr>
        <p:spPr>
          <a:xfrm>
            <a:off x="2813446" y="1761446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等腰三角形 44"/>
          <p:cNvSpPr/>
          <p:nvPr/>
        </p:nvSpPr>
        <p:spPr>
          <a:xfrm>
            <a:off x="4896664" y="2467495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等腰三角形 44"/>
          <p:cNvSpPr/>
          <p:nvPr/>
        </p:nvSpPr>
        <p:spPr>
          <a:xfrm>
            <a:off x="4241640" y="2089223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矩形 59"/>
          <p:cNvSpPr/>
          <p:nvPr/>
        </p:nvSpPr>
        <p:spPr>
          <a:xfrm>
            <a:off x="4986140" y="2598376"/>
            <a:ext cx="2753874" cy="162710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44"/>
          <p:cNvSpPr/>
          <p:nvPr/>
        </p:nvSpPr>
        <p:spPr>
          <a:xfrm>
            <a:off x="6816093" y="2738122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矩形 61"/>
          <p:cNvSpPr/>
          <p:nvPr/>
        </p:nvSpPr>
        <p:spPr>
          <a:xfrm>
            <a:off x="5835083" y="2937688"/>
            <a:ext cx="1455526" cy="172993"/>
          </a:xfrm>
          <a:prstGeom prst="rect">
            <a:avLst/>
          </a:prstGeom>
          <a:solidFill>
            <a:srgbClr val="5690B2"/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等腰三角形 44"/>
          <p:cNvSpPr/>
          <p:nvPr/>
        </p:nvSpPr>
        <p:spPr>
          <a:xfrm>
            <a:off x="7486867" y="3058577"/>
            <a:ext cx="146447" cy="1150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矩形 6"/>
          <p:cNvSpPr>
            <a:spLocks noChangeArrowheads="1"/>
          </p:cNvSpPr>
          <p:nvPr/>
        </p:nvSpPr>
        <p:spPr bwMode="auto">
          <a:xfrm>
            <a:off x="5581949" y="2189115"/>
            <a:ext cx="905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矩形 6"/>
          <p:cNvSpPr>
            <a:spLocks noChangeArrowheads="1"/>
          </p:cNvSpPr>
          <p:nvPr/>
        </p:nvSpPr>
        <p:spPr bwMode="auto">
          <a:xfrm>
            <a:off x="7855838" y="2494959"/>
            <a:ext cx="905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  <p:sp>
        <p:nvSpPr>
          <p:cNvPr id="79" name="矩形 6"/>
          <p:cNvSpPr>
            <a:spLocks noChangeArrowheads="1"/>
          </p:cNvSpPr>
          <p:nvPr/>
        </p:nvSpPr>
        <p:spPr bwMode="auto">
          <a:xfrm>
            <a:off x="8147497" y="2869589"/>
            <a:ext cx="9052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65%</a:t>
            </a:r>
            <a:endParaRPr lang="zh-CN" altLang="en-US" kern="0" dirty="0">
              <a:solidFill>
                <a:srgbClr val="181715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6314"/>
            <a:ext cx="10515600" cy="75782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  <a:br>
              <a:rPr lang="en-US" altLang="zh-CN" dirty="0"/>
            </a:b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75" y="1044481"/>
            <a:ext cx="918291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[1]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Borah,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Samarjeet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Ranjit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Panigrahi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, and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Anindita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Chakraborty. "An Enhanced Intrusion Detection System Based on Clustering." </a:t>
            </a:r>
            <a:r>
              <a:rPr lang="en-US" altLang="zh-CN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Progress in Advanced Computing and Intelligent Engineering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. Springer, Singapore, 2018. 37-45.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[2] </a:t>
            </a:r>
            <a:r>
              <a:rPr lang="en-US" altLang="zh-CN" dirty="0">
                <a:sym typeface="+mn-ea"/>
              </a:rPr>
              <a:t>Yao, </a:t>
            </a:r>
            <a:r>
              <a:rPr lang="en-US" altLang="zh-CN" dirty="0" err="1">
                <a:sym typeface="+mn-ea"/>
              </a:rPr>
              <a:t>Zhewei</a:t>
            </a:r>
            <a:r>
              <a:rPr lang="en-US" altLang="zh-CN" dirty="0">
                <a:sym typeface="+mn-ea"/>
              </a:rPr>
              <a:t>, et al. "Hessian-based Analysis of Large Batch Training and Robustness to Adversaries." </a:t>
            </a:r>
            <a:r>
              <a:rPr lang="en-US" altLang="zh-CN" i="1" dirty="0" err="1">
                <a:sym typeface="+mn-ea"/>
              </a:rPr>
              <a:t>arXiv</a:t>
            </a:r>
            <a:r>
              <a:rPr lang="en-US" altLang="zh-CN" i="1" dirty="0">
                <a:sym typeface="+mn-ea"/>
              </a:rPr>
              <a:t> preprint arXiv:1802.08241</a:t>
            </a:r>
            <a:r>
              <a:rPr lang="en-US" altLang="zh-CN" dirty="0">
                <a:sym typeface="+mn-ea"/>
              </a:rPr>
              <a:t> (2018).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[3] </a:t>
            </a:r>
            <a:r>
              <a:rPr lang="en-US" altLang="zh-CN" dirty="0">
                <a:sym typeface="+mn-ea"/>
              </a:rPr>
              <a:t>Robinson, Melvin D., et al. "Properties of a Batch Training Algorithm for Feedforward Networks." </a:t>
            </a:r>
            <a:r>
              <a:rPr lang="en-US" altLang="zh-CN" i="1" dirty="0">
                <a:sym typeface="+mn-ea"/>
              </a:rPr>
              <a:t>Neural Processing Letters</a:t>
            </a:r>
            <a:r>
              <a:rPr lang="en-US" altLang="zh-CN" dirty="0">
                <a:sym typeface="+mn-ea"/>
              </a:rPr>
              <a:t> 45.3 (2017): 841-854.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[4] </a:t>
            </a:r>
            <a:r>
              <a:rPr lang="en-US" altLang="zh-CN" dirty="0" err="1">
                <a:sym typeface="+mn-ea"/>
              </a:rPr>
              <a:t>Buczak</a:t>
            </a:r>
            <a:r>
              <a:rPr lang="en-US" altLang="zh-CN" dirty="0">
                <a:sym typeface="+mn-ea"/>
              </a:rPr>
              <a:t>, Anna L., and </a:t>
            </a:r>
            <a:r>
              <a:rPr lang="en-US" altLang="zh-CN" dirty="0" err="1">
                <a:sym typeface="+mn-ea"/>
              </a:rPr>
              <a:t>Erhan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Guven</a:t>
            </a:r>
            <a:r>
              <a:rPr lang="en-US" altLang="zh-CN" dirty="0">
                <a:sym typeface="+mn-ea"/>
              </a:rPr>
              <a:t>. "A survey of data mining and machine learning methods for cyber security intrusion detection." </a:t>
            </a:r>
            <a:r>
              <a:rPr lang="en-US" altLang="zh-CN" i="1" dirty="0">
                <a:sym typeface="+mn-ea"/>
              </a:rPr>
              <a:t>IEEE Communications Surveys &amp; Tutorials</a:t>
            </a:r>
            <a:r>
              <a:rPr lang="en-US" altLang="zh-CN" dirty="0">
                <a:sym typeface="+mn-ea"/>
              </a:rPr>
              <a:t> 18.2 (2016): 1153-1176.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[5] </a:t>
            </a:r>
            <a:r>
              <a:rPr lang="en-US" altLang="zh-CN" dirty="0" err="1">
                <a:sym typeface="+mn-ea"/>
              </a:rPr>
              <a:t>Kohonen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Teuvo</a:t>
            </a:r>
            <a:r>
              <a:rPr lang="en-US" altLang="zh-CN" dirty="0">
                <a:sym typeface="+mn-ea"/>
              </a:rPr>
              <a:t>. "The self-organizing map." </a:t>
            </a:r>
            <a:r>
              <a:rPr lang="en-US" altLang="zh-CN" i="1" dirty="0">
                <a:sym typeface="+mn-ea"/>
              </a:rPr>
              <a:t>Proceedings of the IEEE</a:t>
            </a:r>
            <a:r>
              <a:rPr lang="en-US" altLang="zh-CN" dirty="0">
                <a:sym typeface="+mn-ea"/>
              </a:rPr>
              <a:t> 78.9 (1990): 1464-1480.</a:t>
            </a:r>
            <a:endParaRPr kumimoji="1"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[6] </a:t>
            </a:r>
            <a:r>
              <a:rPr lang="en-US" altLang="zh-CN" dirty="0">
                <a:sym typeface="+mn-ea"/>
              </a:rPr>
              <a:t>Reynolds, Douglas. "Gaussian mixture models." </a:t>
            </a:r>
            <a:r>
              <a:rPr lang="en-US" altLang="zh-CN" i="1" dirty="0">
                <a:sym typeface="+mn-ea"/>
              </a:rPr>
              <a:t>Encyclopedia of biometrics</a:t>
            </a:r>
            <a:r>
              <a:rPr lang="en-US" altLang="zh-CN" dirty="0">
                <a:sym typeface="+mn-ea"/>
              </a:rPr>
              <a:t> (2015): 827-832.</a:t>
            </a:r>
            <a:endParaRPr kumimoji="1"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[7] </a:t>
            </a:r>
            <a:r>
              <a:rPr lang="en-US" altLang="zh-CN" dirty="0">
                <a:sym typeface="+mn-ea"/>
              </a:rPr>
              <a:t>Holland, Steven M. "Principal components analysis (PCA)." </a:t>
            </a:r>
            <a:r>
              <a:rPr lang="en-US" altLang="zh-CN" i="1" dirty="0">
                <a:sym typeface="+mn-ea"/>
              </a:rPr>
              <a:t>Department of Geology, University of Georgia, Athens, GA</a:t>
            </a:r>
            <a:r>
              <a:rPr lang="en-US" altLang="zh-CN" dirty="0">
                <a:sym typeface="+mn-ea"/>
              </a:rPr>
              <a:t>(2008): 30602-2501.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9970" y="180909"/>
            <a:ext cx="1055511" cy="71670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44026" y="2190345"/>
            <a:ext cx="5525427" cy="1828800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9970" y="180909"/>
            <a:ext cx="1055511" cy="71670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44026" y="2190345"/>
            <a:ext cx="5525427" cy="1828800"/>
          </a:xfrm>
        </p:spPr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629377"/>
            <a:ext cx="31115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8206" y="3144411"/>
            <a:ext cx="530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1. Introduction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5963" y="1151313"/>
            <a:ext cx="525293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Traditional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cloud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of</a:t>
            </a:r>
            <a:r>
              <a:rPr kumimoji="1"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 </a:t>
            </a:r>
            <a:r>
              <a:rPr kumimoji="1"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m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otor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 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</a:rPr>
              <a:t>health </a:t>
            </a:r>
            <a:r>
              <a:rPr kumimoji="1"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Calibri Light" panose="020F0302020204030204" pitchFamily="34" charset="0"/>
                <a:sym typeface="+mn-ea"/>
              </a:rPr>
              <a:t>monitoring system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90664" y="5029435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cloud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approach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2" name="Group 33"/>
          <p:cNvGrpSpPr/>
          <p:nvPr/>
        </p:nvGrpSpPr>
        <p:grpSpPr bwMode="auto">
          <a:xfrm>
            <a:off x="8385565" y="815635"/>
            <a:ext cx="3636010" cy="1254125"/>
            <a:chOff x="5029200" y="1828800"/>
            <a:chExt cx="3188756" cy="949325"/>
          </a:xfrm>
        </p:grpSpPr>
        <p:sp>
          <p:nvSpPr>
            <p:cNvPr id="23" name="Line 1803"/>
            <p:cNvSpPr>
              <a:spLocks noChangeShapeType="1"/>
            </p:cNvSpPr>
            <p:nvPr/>
          </p:nvSpPr>
          <p:spPr bwMode="auto">
            <a:xfrm>
              <a:off x="5029200" y="2778125"/>
              <a:ext cx="305593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 1806"/>
            <p:cNvSpPr/>
            <p:nvPr/>
          </p:nvSpPr>
          <p:spPr bwMode="auto">
            <a:xfrm>
              <a:off x="5287963" y="2055813"/>
              <a:ext cx="1960562" cy="623887"/>
            </a:xfrm>
            <a:custGeom>
              <a:avLst/>
              <a:gdLst>
                <a:gd name="T0" fmla="*/ 0 w 2304"/>
                <a:gd name="T1" fmla="*/ 2147483647 h 528"/>
                <a:gd name="T2" fmla="*/ 2147483647 w 2304"/>
                <a:gd name="T3" fmla="*/ 2147483647 h 528"/>
                <a:gd name="T4" fmla="*/ 2147483647 w 2304"/>
                <a:gd name="T5" fmla="*/ 0 h 528"/>
                <a:gd name="T6" fmla="*/ 2147483647 w 2304"/>
                <a:gd name="T7" fmla="*/ 2147483647 h 528"/>
                <a:gd name="T8" fmla="*/ 2147483647 w 2304"/>
                <a:gd name="T9" fmla="*/ 2147483647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528"/>
                <a:gd name="T17" fmla="*/ 2304 w 2304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528">
                  <a:moveTo>
                    <a:pt x="0" y="528"/>
                  </a:moveTo>
                  <a:cubicBezTo>
                    <a:pt x="264" y="500"/>
                    <a:pt x="528" y="472"/>
                    <a:pt x="720" y="384"/>
                  </a:cubicBezTo>
                  <a:cubicBezTo>
                    <a:pt x="912" y="296"/>
                    <a:pt x="1008" y="0"/>
                    <a:pt x="1152" y="0"/>
                  </a:cubicBezTo>
                  <a:cubicBezTo>
                    <a:pt x="1296" y="0"/>
                    <a:pt x="1392" y="296"/>
                    <a:pt x="1584" y="384"/>
                  </a:cubicBezTo>
                  <a:cubicBezTo>
                    <a:pt x="1776" y="472"/>
                    <a:pt x="2088" y="496"/>
                    <a:pt x="2304" y="52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Text Box 1807"/>
            <p:cNvSpPr txBox="1">
              <a:spLocks noChangeArrowheads="1"/>
            </p:cNvSpPr>
            <p:nvPr/>
          </p:nvSpPr>
          <p:spPr bwMode="auto">
            <a:xfrm>
              <a:off x="5229721" y="1828800"/>
              <a:ext cx="1047750" cy="6282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prstClr val="black"/>
                  </a:solidFill>
                  <a:cs typeface="宋体" panose="02010600030101010101" pitchFamily="2" charset="-122"/>
                </a:rPr>
                <a:t>Normal</a:t>
              </a:r>
              <a:endParaRPr lang="en-US" altLang="zh-CN" sz="1600" dirty="0">
                <a:solidFill>
                  <a:prstClr val="black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prstClr val="black"/>
                  </a:solidFill>
                  <a:cs typeface="宋体" panose="02010600030101010101" pitchFamily="2" charset="-122"/>
                </a:rPr>
                <a:t>Data Behavior</a:t>
              </a:r>
              <a:endParaRPr lang="en-US" altLang="zh-CN" sz="1600" dirty="0">
                <a:solidFill>
                  <a:prstClr val="black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26" name="Text Box 1819"/>
            <p:cNvSpPr txBox="1">
              <a:spLocks noChangeArrowheads="1"/>
            </p:cNvSpPr>
            <p:nvPr/>
          </p:nvSpPr>
          <p:spPr bwMode="auto">
            <a:xfrm>
              <a:off x="6833526" y="1828800"/>
              <a:ext cx="1384430" cy="6282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Most Recent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Data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 Behavior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27" name="Line 1821"/>
            <p:cNvSpPr>
              <a:spLocks noChangeShapeType="1"/>
            </p:cNvSpPr>
            <p:nvPr/>
          </p:nvSpPr>
          <p:spPr bwMode="auto">
            <a:xfrm>
              <a:off x="6299167" y="2232564"/>
              <a:ext cx="3746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1820"/>
            <p:cNvSpPr/>
            <p:nvPr/>
          </p:nvSpPr>
          <p:spPr bwMode="auto">
            <a:xfrm>
              <a:off x="5791200" y="2057400"/>
              <a:ext cx="1836738" cy="622300"/>
            </a:xfrm>
            <a:custGeom>
              <a:avLst/>
              <a:gdLst>
                <a:gd name="T0" fmla="*/ 0 w 2304"/>
                <a:gd name="T1" fmla="*/ 2147483647 h 528"/>
                <a:gd name="T2" fmla="*/ 2147483647 w 2304"/>
                <a:gd name="T3" fmla="*/ 2147483647 h 528"/>
                <a:gd name="T4" fmla="*/ 2147483647 w 2304"/>
                <a:gd name="T5" fmla="*/ 0 h 528"/>
                <a:gd name="T6" fmla="*/ 2147483647 w 2304"/>
                <a:gd name="T7" fmla="*/ 2147483647 h 528"/>
                <a:gd name="T8" fmla="*/ 2147483647 w 2304"/>
                <a:gd name="T9" fmla="*/ 2147483647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528"/>
                <a:gd name="T17" fmla="*/ 2304 w 2304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528">
                  <a:moveTo>
                    <a:pt x="0" y="528"/>
                  </a:moveTo>
                  <a:cubicBezTo>
                    <a:pt x="264" y="500"/>
                    <a:pt x="528" y="472"/>
                    <a:pt x="720" y="384"/>
                  </a:cubicBezTo>
                  <a:cubicBezTo>
                    <a:pt x="912" y="296"/>
                    <a:pt x="1008" y="0"/>
                    <a:pt x="1152" y="0"/>
                  </a:cubicBezTo>
                  <a:cubicBezTo>
                    <a:pt x="1296" y="0"/>
                    <a:pt x="1392" y="296"/>
                    <a:pt x="1584" y="384"/>
                  </a:cubicBezTo>
                  <a:cubicBezTo>
                    <a:pt x="1776" y="472"/>
                    <a:pt x="2088" y="496"/>
                    <a:pt x="2304" y="52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1810"/>
            <p:cNvSpPr>
              <a:spLocks noChangeShapeType="1"/>
            </p:cNvSpPr>
            <p:nvPr/>
          </p:nvSpPr>
          <p:spPr bwMode="auto">
            <a:xfrm>
              <a:off x="6096000" y="2647950"/>
              <a:ext cx="80963" cy="7778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Line 1813"/>
            <p:cNvSpPr>
              <a:spLocks noChangeShapeType="1"/>
            </p:cNvSpPr>
            <p:nvPr/>
          </p:nvSpPr>
          <p:spPr bwMode="auto">
            <a:xfrm>
              <a:off x="6278563" y="2611438"/>
              <a:ext cx="133350" cy="1412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Line 1814"/>
            <p:cNvSpPr>
              <a:spLocks noChangeShapeType="1"/>
            </p:cNvSpPr>
            <p:nvPr/>
          </p:nvSpPr>
          <p:spPr bwMode="auto">
            <a:xfrm>
              <a:off x="6429375" y="2552700"/>
              <a:ext cx="196850" cy="207963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Line 1815"/>
            <p:cNvSpPr>
              <a:spLocks noChangeShapeType="1"/>
            </p:cNvSpPr>
            <p:nvPr/>
          </p:nvSpPr>
          <p:spPr bwMode="auto">
            <a:xfrm>
              <a:off x="6567488" y="2514600"/>
              <a:ext cx="214312" cy="2254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Line 1816"/>
            <p:cNvSpPr>
              <a:spLocks noChangeShapeType="1"/>
            </p:cNvSpPr>
            <p:nvPr/>
          </p:nvSpPr>
          <p:spPr bwMode="auto">
            <a:xfrm>
              <a:off x="6773863" y="2590800"/>
              <a:ext cx="160337" cy="1746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ne 1810"/>
            <p:cNvSpPr>
              <a:spLocks noChangeShapeType="1"/>
            </p:cNvSpPr>
            <p:nvPr/>
          </p:nvSpPr>
          <p:spPr bwMode="auto">
            <a:xfrm>
              <a:off x="7010400" y="2667000"/>
              <a:ext cx="80963" cy="7778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38200" y="4319789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motor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直接箭头连接符 11"/>
          <p:cNvCxnSpPr/>
          <p:nvPr/>
        </p:nvCxnSpPr>
        <p:spPr>
          <a:xfrm>
            <a:off x="3256080" y="3297503"/>
            <a:ext cx="904672" cy="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733061" y="4309091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One-time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曲线连接符 43"/>
          <p:cNvCxnSpPr/>
          <p:nvPr/>
        </p:nvCxnSpPr>
        <p:spPr>
          <a:xfrm flipV="1">
            <a:off x="6961875" y="2378182"/>
            <a:ext cx="1692170" cy="796429"/>
          </a:xfrm>
          <a:prstGeom prst="curvedConnector3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987790" y="2259330"/>
            <a:ext cx="262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recent 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one-time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内容占位符 5"/>
          <p:cNvSpPr txBox="1"/>
          <p:nvPr/>
        </p:nvSpPr>
        <p:spPr>
          <a:xfrm>
            <a:off x="338473" y="6353493"/>
            <a:ext cx="6722796" cy="394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/>
              <a:t>* </a:t>
            </a:r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GB" altLang="zh-CN" sz="1600" dirty="0"/>
              <a:t>https://</a:t>
            </a:r>
            <a:r>
              <a:rPr lang="en-GB" altLang="zh-CN" sz="1600" dirty="0" err="1"/>
              <a:t>www.vecteezy.com</a:t>
            </a:r>
            <a:r>
              <a:rPr lang="en-GB" altLang="zh-CN" sz="1600" dirty="0"/>
              <a:t>/</a:t>
            </a:r>
            <a:endParaRPr lang="zh-CN" altLang="en-US" sz="1600" i="1" dirty="0"/>
          </a:p>
        </p:txBody>
      </p:sp>
      <p:sp>
        <p:nvSpPr>
          <p:cNvPr id="60" name="内容占位符 5"/>
          <p:cNvSpPr txBox="1"/>
          <p:nvPr/>
        </p:nvSpPr>
        <p:spPr>
          <a:xfrm>
            <a:off x="7016703" y="4113709"/>
            <a:ext cx="4475480" cy="2677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One-time Training:</a:t>
            </a: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low-efficiency;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datum</a:t>
            </a: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One-time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Non-adaptive;</a:t>
            </a: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zh-CN" altLang="en-US" dirty="0"/>
          </a:p>
        </p:txBody>
      </p:sp>
      <p:sp>
        <p:nvSpPr>
          <p:cNvPr id="35" name="Cloud 39"/>
          <p:cNvSpPr/>
          <p:nvPr/>
        </p:nvSpPr>
        <p:spPr>
          <a:xfrm>
            <a:off x="4557164" y="2520370"/>
            <a:ext cx="2038698" cy="1420715"/>
          </a:xfrm>
          <a:prstGeom prst="cloud">
            <a:avLst/>
          </a:prstGeom>
          <a:solidFill>
            <a:schemeClr val="bg1">
              <a:alpha val="90000"/>
            </a:schemeClr>
          </a:solidFill>
          <a:ln>
            <a:solidFill>
              <a:srgbClr val="0066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2520315"/>
            <a:ext cx="2336800" cy="125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5797" y="270842"/>
            <a:ext cx="16167100" cy="7578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Needs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80884" y="6086655"/>
            <a:ext cx="765110" cy="7019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268537"/>
            <a:ext cx="1435100" cy="3556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378585" y="2157095"/>
            <a:ext cx="7176770" cy="254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Edge computing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28600" indent="-228600" algn="l" fontAlgn="auto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  <a:sym typeface="+mn-ea"/>
              </a:rPr>
              <a:t> Adaptabilty to different motors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28600" indent="-228600" algn="l" fontAlgn="auto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High testing accuracy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28600" indent="-228600" algn="l" fontAlgn="auto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Remote control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78585" y="1028700"/>
            <a:ext cx="6931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python-based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side,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0664" y="5029435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cloud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approach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8200" y="4319789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motor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内容占位符 5"/>
          <p:cNvSpPr txBox="1"/>
          <p:nvPr/>
        </p:nvSpPr>
        <p:spPr>
          <a:xfrm>
            <a:off x="338473" y="6353493"/>
            <a:ext cx="6722796" cy="394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/>
              <a:t>* </a:t>
            </a:r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GB" altLang="zh-CN" sz="1600" dirty="0"/>
              <a:t>https://</a:t>
            </a:r>
            <a:r>
              <a:rPr lang="en-GB" altLang="zh-CN" sz="1600" dirty="0" err="1"/>
              <a:t>www.vecteezy.com</a:t>
            </a:r>
            <a:r>
              <a:rPr lang="en-GB" altLang="zh-CN" sz="1600" dirty="0"/>
              <a:t>/</a:t>
            </a:r>
            <a:endParaRPr lang="zh-CN" altLang="en-US" sz="1600" i="1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3234" y="3194072"/>
            <a:ext cx="833319" cy="375853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3784905" y="3146464"/>
            <a:ext cx="1070569" cy="471177"/>
          </a:xfrm>
          <a:prstGeom prst="round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838281" y="229791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4491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defRPr>
            </a:lvl1pPr>
          </a:lstStyle>
          <a:p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90781" y="1091451"/>
            <a:ext cx="525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Adaptive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edge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side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121415" y="4319816"/>
            <a:ext cx="228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side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7" descr="noloc_missing_art_imagefi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2766" y="1028788"/>
            <a:ext cx="1275260" cy="880537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  <a:headEnd/>
            <a:tailEnd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17" y="987606"/>
            <a:ext cx="928090" cy="928090"/>
          </a:xfrm>
          <a:prstGeom prst="rect">
            <a:avLst/>
          </a:prstGeom>
        </p:spPr>
      </p:pic>
      <p:cxnSp>
        <p:nvCxnSpPr>
          <p:cNvPr id="49" name="曲线连接符 48"/>
          <p:cNvCxnSpPr/>
          <p:nvPr/>
        </p:nvCxnSpPr>
        <p:spPr>
          <a:xfrm flipV="1">
            <a:off x="4886801" y="1527634"/>
            <a:ext cx="2938328" cy="1823735"/>
          </a:xfrm>
          <a:prstGeom prst="curvedConnector3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321392" y="2054378"/>
            <a:ext cx="331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Viewable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Web-UI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内容占位符 5"/>
          <p:cNvSpPr txBox="1"/>
          <p:nvPr/>
        </p:nvSpPr>
        <p:spPr>
          <a:xfrm>
            <a:off x="7159079" y="3775066"/>
            <a:ext cx="5979377" cy="33883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 Training:</a:t>
            </a: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guarantee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efficiency</a:t>
            </a: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zh-CN" altLang="en-US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5690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circumstances</a:t>
            </a: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solidFill>
                <a:srgbClr val="5690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15" y="2520315"/>
            <a:ext cx="2336800" cy="1254760"/>
          </a:xfrm>
          <a:prstGeom prst="rect">
            <a:avLst/>
          </a:prstGeom>
        </p:spPr>
      </p:pic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cxnSp>
        <p:nvCxnSpPr>
          <p:cNvPr id="5" name="直接箭头连接符 11"/>
          <p:cNvCxnSpPr/>
          <p:nvPr/>
        </p:nvCxnSpPr>
        <p:spPr>
          <a:xfrm flipV="1">
            <a:off x="3121660" y="3427730"/>
            <a:ext cx="563245" cy="254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37" grpId="0"/>
      <p:bldP spid="39" grpId="0"/>
      <p:bldP spid="43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629377"/>
            <a:ext cx="31115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8206" y="3144411"/>
            <a:ext cx="53041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2. Conceptual Design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5432"/>
            <a:ext cx="10515600" cy="757822"/>
          </a:xfrm>
        </p:spPr>
        <p:txBody>
          <a:bodyPr/>
          <a:lstStyle/>
          <a:p>
            <a:r>
              <a:rPr lang="en-US" altLang="zh-CN" dirty="0"/>
              <a:t>Conceptual</a:t>
            </a:r>
            <a:r>
              <a:rPr lang="zh-CN" altLang="en-US" dirty="0"/>
              <a:t> </a:t>
            </a:r>
            <a:r>
              <a:rPr lang="en-US" dirty="0"/>
              <a:t>Diagram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44581" y="5421482"/>
            <a:ext cx="2579757" cy="479563"/>
          </a:xfrm>
          <a:prstGeom prst="rect">
            <a:avLst/>
          </a:prstGeom>
          <a:solidFill>
            <a:srgbClr val="5690B2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imes New Roman" panose="02020603050405020304" charset="0"/>
                <a:cs typeface="Calibri" panose="020F0502020204030204" pitchFamily="34" charset="0"/>
              </a:rPr>
              <a:t>Presentation Layer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imes New Roman" panose="02020603050405020304" charset="0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4780" y="3342149"/>
            <a:ext cx="2580828" cy="4795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imes New Roman" panose="02020603050405020304" charset="0"/>
                <a:cs typeface="Calibri" panose="020F0502020204030204" pitchFamily="34" charset="0"/>
              </a:rPr>
              <a:t>Business Logic Layer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imes New Roman" panose="0202060305040502030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5115" y="6093027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Morphological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4780" y="1305397"/>
            <a:ext cx="2580828" cy="47956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charset="0"/>
                <a:cs typeface="Calibri" panose="020F0502020204030204" pitchFamily="34" charset="0"/>
              </a:rPr>
              <a:t>Data Access Layer</a:t>
            </a:r>
            <a:endParaRPr kumimoji="1" lang="en-US" altLang="zh-CN" dirty="0" smtClean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charset="0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628963" y="1285163"/>
            <a:ext cx="3240750" cy="47956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industrial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7" name="直线箭头连接符 66"/>
          <p:cNvCxnSpPr/>
          <p:nvPr/>
        </p:nvCxnSpPr>
        <p:spPr>
          <a:xfrm>
            <a:off x="5286194" y="1797299"/>
            <a:ext cx="1" cy="1580627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628963" y="3358359"/>
            <a:ext cx="3334035" cy="4795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Raspberry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 with an embedded algorithm(IPCA+Q)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628963" y="5421334"/>
            <a:ext cx="3334035" cy="479563"/>
          </a:xfrm>
          <a:prstGeom prst="rect">
            <a:avLst/>
          </a:prstGeom>
          <a:solidFill>
            <a:srgbClr val="5690B2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 UI: flask + HTML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70" name="直线箭头连接符 69"/>
          <p:cNvCxnSpPr>
            <a:stCxn id="68" idx="2"/>
          </p:cNvCxnSpPr>
          <p:nvPr/>
        </p:nvCxnSpPr>
        <p:spPr>
          <a:xfrm>
            <a:off x="5295981" y="3837922"/>
            <a:ext cx="0" cy="153972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360492" y="2376623"/>
            <a:ext cx="349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kumimoji="1"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423256" y="3361621"/>
            <a:ext cx="2579757" cy="4795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Incremental Principle Component Analysis(IPCA)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423256" y="4394487"/>
            <a:ext cx="2579757" cy="4795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Q-statistic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713134" y="3901194"/>
            <a:ext cx="2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data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378450" y="4419655"/>
            <a:ext cx="2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 Condition Value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直线箭头连接符 86"/>
          <p:cNvCxnSpPr/>
          <p:nvPr/>
        </p:nvCxnSpPr>
        <p:spPr>
          <a:xfrm>
            <a:off x="9705223" y="3875343"/>
            <a:ext cx="7912" cy="515685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268156" y="3341819"/>
            <a:ext cx="3085644" cy="156189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705223" y="2641547"/>
            <a:ext cx="224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vibration + rotation speed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705223" y="4867705"/>
            <a:ext cx="174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 Condition Value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1" name="直线箭头连接符 100"/>
          <p:cNvCxnSpPr/>
          <p:nvPr/>
        </p:nvCxnSpPr>
        <p:spPr>
          <a:xfrm>
            <a:off x="9705223" y="2533656"/>
            <a:ext cx="0" cy="660215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/>
          <p:cNvCxnSpPr/>
          <p:nvPr/>
        </p:nvCxnSpPr>
        <p:spPr>
          <a:xfrm>
            <a:off x="9705223" y="4874050"/>
            <a:ext cx="0" cy="547542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 flipV="1">
            <a:off x="3426887" y="1116419"/>
            <a:ext cx="0" cy="473544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284894" y="385768"/>
            <a:ext cx="3161701" cy="227263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359191" y="1276866"/>
            <a:ext cx="2994609" cy="47956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DAQ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Device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59191" y="2054093"/>
            <a:ext cx="2994609" cy="47956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59191" y="442795"/>
            <a:ext cx="2994609" cy="479563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industrial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1" name="直线箭头连接符 30"/>
          <p:cNvCxnSpPr/>
          <p:nvPr/>
        </p:nvCxnSpPr>
        <p:spPr>
          <a:xfrm>
            <a:off x="9713134" y="922358"/>
            <a:ext cx="0" cy="354508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742391" y="909176"/>
            <a:ext cx="128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1"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ignal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05223" y="1685686"/>
            <a:ext cx="18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Processed Signal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线箭头连接符 36"/>
          <p:cNvCxnSpPr/>
          <p:nvPr/>
        </p:nvCxnSpPr>
        <p:spPr>
          <a:xfrm>
            <a:off x="9705223" y="1731487"/>
            <a:ext cx="0" cy="354508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359140" y="5421630"/>
            <a:ext cx="2799080" cy="419735"/>
          </a:xfrm>
          <a:prstGeom prst="rect">
            <a:avLst/>
          </a:prstGeom>
          <a:solidFill>
            <a:srgbClr val="5690B2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User</a:t>
            </a:r>
            <a:endParaRPr kumimoji="1"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 animBg="1"/>
      <p:bldP spid="69" grpId="0" bldLvl="0" animBg="1"/>
      <p:bldP spid="71" grpId="0"/>
      <p:bldP spid="76" grpId="0" animBg="1"/>
      <p:bldP spid="77" grpId="0" animBg="1"/>
      <p:bldP spid="79" grpId="0"/>
      <p:bldP spid="82" grpId="0"/>
      <p:bldP spid="96" grpId="0"/>
      <p:bldP spid="97" grpId="0"/>
      <p:bldP spid="27" grpId="0" animBg="1"/>
      <p:bldP spid="29" grpId="0" animBg="1"/>
      <p:bldP spid="30" grpId="0" animBg="1"/>
      <p:bldP spid="35" grpId="0"/>
      <p:bldP spid="36" grpId="0"/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smtClean="0"/>
              <a:t>Selected Design</a:t>
            </a:r>
            <a:endParaRPr kumimoji="1"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8200" y="1534160"/>
          <a:ext cx="10621010" cy="410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390"/>
                <a:gridCol w="5066665"/>
                <a:gridCol w="3068955"/>
              </a:tblGrid>
              <a:tr h="527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dirty="0"/>
                        <a:t>Categories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Component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Customer Requirement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8356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Embedded System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Raspberry Pi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Edge Computing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184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Algorithm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IPCA+Q</a:t>
                      </a:r>
                      <a:endParaRPr lang="en-US" altLang="zh-CN" sz="2000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( Incremental Principal Component Analysis)</a:t>
                      </a:r>
                      <a:endParaRPr lang="en-US" altLang="zh-CN" sz="2000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SOM+MQE</a:t>
                      </a:r>
                      <a:endParaRPr lang="en-US" altLang="zh-CN" sz="2000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(Self-Organized Map)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Adapt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to different motors</a:t>
                      </a:r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High testing accuracy</a:t>
                      </a:r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lt"/>
                        </a:rPr>
                        <a:t>High training speed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597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Web User Interface</a:t>
                      </a:r>
                      <a:endParaRPr lang="en-US" altLang="zh-CN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Flask + HTML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Remote Control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5788</Words>
  <Application>WPS 演示</Application>
  <PresentationFormat>宽屏</PresentationFormat>
  <Paragraphs>483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Helvetica</vt:lpstr>
      <vt:lpstr>.AppleSystemUIFont</vt:lpstr>
      <vt:lpstr>Arial Black</vt:lpstr>
      <vt:lpstr>Times New Roman</vt:lpstr>
      <vt:lpstr>Calibri</vt:lpstr>
      <vt:lpstr>Calibri Light</vt:lpstr>
      <vt:lpstr>MS PGothic</vt:lpstr>
      <vt:lpstr>Arial Unicode MS</vt:lpstr>
      <vt:lpstr>等线 Light</vt:lpstr>
      <vt:lpstr>等线</vt:lpstr>
      <vt:lpstr>Hiragino Sans GB W3</vt:lpstr>
      <vt:lpstr>News Gothic MT</vt:lpstr>
      <vt:lpstr>Century Gothic</vt:lpstr>
      <vt:lpstr>MingLiU-ExtB</vt:lpstr>
      <vt:lpstr>Office 主题​​</vt:lpstr>
      <vt:lpstr>Adaptive Motor Monitoring System Based on Machine Learning Batch Training</vt:lpstr>
      <vt:lpstr>PowerPoint 演示文稿</vt:lpstr>
      <vt:lpstr>PowerPoint 演示文稿</vt:lpstr>
      <vt:lpstr>Review of problem</vt:lpstr>
      <vt:lpstr>Needs</vt:lpstr>
      <vt:lpstr>PowerPoint 演示文稿</vt:lpstr>
      <vt:lpstr>PowerPoint 演示文稿</vt:lpstr>
      <vt:lpstr>Conceptual Diagram</vt:lpstr>
      <vt:lpstr>Selected Design</vt:lpstr>
      <vt:lpstr>Design Description</vt:lpstr>
      <vt:lpstr>Design Description: Inside the Demo Box</vt:lpstr>
      <vt:lpstr>Design Description: Web UI</vt:lpstr>
      <vt:lpstr>PowerPoint 演示文稿</vt:lpstr>
      <vt:lpstr>Manufacturing Plan &amp; Validation Plan</vt:lpstr>
      <vt:lpstr>Validation Experiment</vt:lpstr>
      <vt:lpstr>Experiment Test Objects</vt:lpstr>
      <vt:lpstr>Quantitative Results</vt:lpstr>
      <vt:lpstr>Analysis of Experiment Result</vt:lpstr>
      <vt:lpstr>PowerPoint 演示文稿</vt:lpstr>
      <vt:lpstr>Manufacturing Plan &amp; Validation Plan</vt:lpstr>
      <vt:lpstr>Video</vt:lpstr>
      <vt:lpstr>Project Schedule</vt:lpstr>
      <vt:lpstr>Reference  </vt:lpstr>
      <vt:lpstr>Thank you!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 Chen</dc:creator>
  <cp:lastModifiedBy>Administrator</cp:lastModifiedBy>
  <cp:revision>519</cp:revision>
  <dcterms:created xsi:type="dcterms:W3CDTF">2018-05-08T02:38:00Z</dcterms:created>
  <dcterms:modified xsi:type="dcterms:W3CDTF">2018-11-21T07:43:44Z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